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34" r:id="rId218"/>
    <p:sldId id="535" r:id="rId219"/>
    <p:sldId id="537" r:id="rId220"/>
    <p:sldId id="536" r:id="rId221"/>
    <p:sldId id="539" r:id="rId222"/>
    <p:sldId id="538" r:id="rId223"/>
    <p:sldId id="541" r:id="rId224"/>
    <p:sldId id="279" r:id="rId2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E5A"/>
    <a:srgbClr val="00CC7A"/>
    <a:srgbClr val="0019FF"/>
    <a:srgbClr val="FFCCFF"/>
    <a:srgbClr val="AFECED"/>
    <a:srgbClr val="B2FF00"/>
    <a:srgbClr val="944585"/>
    <a:srgbClr val="FF00C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view3D>
      <c:rotX val="13"/>
      <c:rotY val="18"/>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Sheet1!$B$2</c:f>
              <c:strCache>
                <c:ptCount val="1"/>
                <c:pt idx="0">
                  <c:v>0</c:v>
                </c:pt>
              </c:strCache>
            </c:strRef>
          </c:tx>
          <c:spPr>
            <a:solidFill>
              <a:schemeClr val="accent6">
                <a:lumMod val="40000"/>
                <a:lumOff val="60000"/>
              </a:schemeClr>
            </a:solidFill>
            <a:ln>
              <a:noFill/>
            </a:ln>
            <a:effectLst/>
            <a:sp3d/>
          </c:spPr>
          <c:invertIfNegative val="0"/>
          <c:dLbls>
            <c:dLbl>
              <c:idx val="1"/>
              <c:layout>
                <c:manualLayout>
                  <c:x val="-4.428290228876519E-17"/>
                  <c:y val="7.004741989705234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7551-4313-B888-4DDE83BA8A1A}"/>
                </c:ext>
                <c:ext xmlns:c15="http://schemas.microsoft.com/office/drawing/2012/chart" uri="{CE6537A1-D6FC-4f65-9D91-7224C49458BB}"/>
              </c:extLst>
            </c:dLbl>
            <c:dLbl>
              <c:idx val="4"/>
              <c:layout>
                <c:manualLayout>
                  <c:x val="-1.0869565217391304E-2"/>
                  <c:y val="-1.0701565525540403E-1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7551-4313-B888-4DDE83BA8A1A}"/>
                </c:ext>
                <c:ext xmlns:c15="http://schemas.microsoft.com/office/drawing/2012/chart" uri="{CE6537A1-D6FC-4f65-9D91-7224C49458BB}"/>
              </c:extLst>
            </c:dLbl>
            <c:dLbl>
              <c:idx val="5"/>
              <c:layout>
                <c:manualLayout>
                  <c:x val="2.4154589371980675E-3"/>
                  <c:y val="7.2966062392762876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7551-4313-B888-4DDE83BA8A1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Sheet1!$B$3:$B$8</c:f>
              <c:numCache>
                <c:formatCode>General</c:formatCode>
                <c:ptCount val="6"/>
                <c:pt idx="0">
                  <c:v>187</c:v>
                </c:pt>
                <c:pt idx="1">
                  <c:v>258</c:v>
                </c:pt>
                <c:pt idx="2">
                  <c:v>109</c:v>
                </c:pt>
                <c:pt idx="3">
                  <c:v>45</c:v>
                </c:pt>
                <c:pt idx="4">
                  <c:v>17</c:v>
                </c:pt>
                <c:pt idx="5">
                  <c:v>314</c:v>
                </c:pt>
              </c:numCache>
            </c:numRef>
          </c:val>
          <c:extLst xmlns:c16r2="http://schemas.microsoft.com/office/drawing/2015/06/chart">
            <c:ext xmlns:c16="http://schemas.microsoft.com/office/drawing/2014/chart" uri="{C3380CC4-5D6E-409C-BE32-E72D297353CC}">
              <c16:uniqueId val="{00000003-7551-4313-B888-4DDE83BA8A1A}"/>
            </c:ext>
          </c:extLst>
        </c:ser>
        <c:ser>
          <c:idx val="1"/>
          <c:order val="1"/>
          <c:tx>
            <c:strRef>
              <c:f>Sheet1!$C$2</c:f>
              <c:strCache>
                <c:ptCount val="1"/>
                <c:pt idx="0">
                  <c:v>1</c:v>
                </c:pt>
              </c:strCache>
            </c:strRef>
          </c:tx>
          <c:spPr>
            <a:solidFill>
              <a:schemeClr val="accent6">
                <a:lumMod val="60000"/>
                <a:lumOff val="40000"/>
              </a:schemeClr>
            </a:solidFill>
            <a:ln>
              <a:noFill/>
            </a:ln>
            <a:effectLst/>
            <a:sp3d/>
          </c:spPr>
          <c:invertIfNegative val="0"/>
          <c:dLbls>
            <c:dLbl>
              <c:idx val="1"/>
              <c:layout>
                <c:manualLayout>
                  <c:x val="9.6618357487922267E-3"/>
                  <c:y val="0"/>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7551-4313-B888-4DDE83BA8A1A}"/>
                </c:ext>
                <c:ext xmlns:c15="http://schemas.microsoft.com/office/drawing/2012/chart" uri="{CE6537A1-D6FC-4f65-9D91-7224C49458BB}"/>
              </c:extLst>
            </c:dLbl>
            <c:dLbl>
              <c:idx val="4"/>
              <c:layout>
                <c:manualLayout>
                  <c:x val="-1.2077294685990426E-2"/>
                  <c:y val="0"/>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7551-4313-B888-4DDE83BA8A1A}"/>
                </c:ext>
                <c:ext xmlns:c15="http://schemas.microsoft.com/office/drawing/2012/chart" uri="{CE6537A1-D6FC-4f65-9D91-7224C49458BB}"/>
              </c:extLst>
            </c:dLbl>
            <c:dLbl>
              <c:idx val="5"/>
              <c:layout>
                <c:manualLayout>
                  <c:x val="3.7439613526569958E-2"/>
                  <c:y val="-8.7559274871316511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7551-4313-B888-4DDE83BA8A1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Sheet1!$C$3:$C$8</c:f>
              <c:numCache>
                <c:formatCode>General</c:formatCode>
                <c:ptCount val="6"/>
                <c:pt idx="0">
                  <c:v>131</c:v>
                </c:pt>
                <c:pt idx="1">
                  <c:v>177</c:v>
                </c:pt>
                <c:pt idx="2">
                  <c:v>51</c:v>
                </c:pt>
                <c:pt idx="3">
                  <c:v>61</c:v>
                </c:pt>
                <c:pt idx="4">
                  <c:v>14</c:v>
                </c:pt>
                <c:pt idx="5">
                  <c:v>249</c:v>
                </c:pt>
              </c:numCache>
            </c:numRef>
          </c:val>
          <c:extLst xmlns:c16r2="http://schemas.microsoft.com/office/drawing/2015/06/chart">
            <c:ext xmlns:c16="http://schemas.microsoft.com/office/drawing/2014/chart" uri="{C3380CC4-5D6E-409C-BE32-E72D297353CC}">
              <c16:uniqueId val="{00000007-7551-4313-B888-4DDE83BA8A1A}"/>
            </c:ext>
          </c:extLst>
        </c:ser>
        <c:ser>
          <c:idx val="2"/>
          <c:order val="2"/>
          <c:tx>
            <c:strRef>
              <c:f>Sheet1!$D$2</c:f>
              <c:strCache>
                <c:ptCount val="1"/>
                <c:pt idx="0">
                  <c:v>2</c:v>
                </c:pt>
              </c:strCache>
            </c:strRef>
          </c:tx>
          <c:spPr>
            <a:solidFill>
              <a:schemeClr val="accent6">
                <a:shade val="82000"/>
              </a:schemeClr>
            </a:solidFill>
            <a:ln>
              <a:noFill/>
            </a:ln>
            <a:effectLst/>
            <a:sp3d/>
          </c:spPr>
          <c:invertIfNegative val="0"/>
          <c:dLbls>
            <c:dLbl>
              <c:idx val="1"/>
              <c:layout>
                <c:manualLayout>
                  <c:x val="1.0869565217391304E-2"/>
                  <c:y val="-1.0701565525540403E-1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7551-4313-B888-4DDE83BA8A1A}"/>
                </c:ext>
                <c:ext xmlns:c15="http://schemas.microsoft.com/office/drawing/2012/chart" uri="{CE6537A1-D6FC-4f65-9D91-7224C49458BB}"/>
              </c:extLst>
            </c:dLbl>
            <c:dLbl>
              <c:idx val="4"/>
              <c:layout>
                <c:manualLayout>
                  <c:x val="-1.2077294685990338E-2"/>
                  <c:y val="-1.0701565525540403E-1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7551-4313-B888-4DDE83BA8A1A}"/>
                </c:ext>
                <c:ext xmlns:c15="http://schemas.microsoft.com/office/drawing/2012/chart" uri="{CE6537A1-D6FC-4f65-9D91-7224C49458BB}"/>
              </c:extLst>
            </c:dLbl>
            <c:dLbl>
              <c:idx val="5"/>
              <c:layout>
                <c:manualLayout>
                  <c:x val="1.2077294685990338E-2"/>
                  <c:y val="0"/>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7551-4313-B888-4DDE83BA8A1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Sheet1!$D$3:$D$8</c:f>
              <c:numCache>
                <c:formatCode>General</c:formatCode>
                <c:ptCount val="6"/>
                <c:pt idx="0">
                  <c:v>7</c:v>
                </c:pt>
                <c:pt idx="1">
                  <c:v>7</c:v>
                </c:pt>
                <c:pt idx="2">
                  <c:v>6</c:v>
                </c:pt>
                <c:pt idx="3">
                  <c:v>5</c:v>
                </c:pt>
                <c:pt idx="4">
                  <c:v>11</c:v>
                </c:pt>
                <c:pt idx="5">
                  <c:v>9</c:v>
                </c:pt>
              </c:numCache>
            </c:numRef>
          </c:val>
          <c:extLst xmlns:c16r2="http://schemas.microsoft.com/office/drawing/2015/06/chart">
            <c:ext xmlns:c16="http://schemas.microsoft.com/office/drawing/2014/chart" uri="{C3380CC4-5D6E-409C-BE32-E72D297353CC}">
              <c16:uniqueId val="{0000000B-7551-4313-B888-4DDE83BA8A1A}"/>
            </c:ext>
          </c:extLst>
        </c:ser>
        <c:ser>
          <c:idx val="3"/>
          <c:order val="3"/>
          <c:tx>
            <c:strRef>
              <c:f>Sheet1!$E$2</c:f>
              <c:strCache>
                <c:ptCount val="1"/>
                <c:pt idx="0">
                  <c:v>3</c:v>
                </c:pt>
              </c:strCache>
            </c:strRef>
          </c:tx>
          <c:spPr>
            <a:solidFill>
              <a:schemeClr val="accent6"/>
            </a:solidFill>
            <a:ln>
              <a:noFill/>
            </a:ln>
            <a:effectLst/>
            <a:sp3d/>
          </c:spPr>
          <c:invertIfNegative val="0"/>
          <c:dLbls>
            <c:dLbl>
              <c:idx val="4"/>
              <c:layout>
                <c:manualLayout>
                  <c:x val="-1.2077294685990426E-2"/>
                  <c:y val="0"/>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7551-4313-B888-4DDE83BA8A1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Sheet1!$E$3:$E$8</c:f>
              <c:numCache>
                <c:formatCode>General</c:formatCode>
                <c:ptCount val="6"/>
                <c:pt idx="0">
                  <c:v>7</c:v>
                </c:pt>
                <c:pt idx="1">
                  <c:v>7</c:v>
                </c:pt>
                <c:pt idx="2">
                  <c:v>6</c:v>
                </c:pt>
                <c:pt idx="3">
                  <c:v>12</c:v>
                </c:pt>
                <c:pt idx="4">
                  <c:v>40</c:v>
                </c:pt>
                <c:pt idx="5">
                  <c:v>9</c:v>
                </c:pt>
              </c:numCache>
            </c:numRef>
          </c:val>
          <c:extLst xmlns:c16r2="http://schemas.microsoft.com/office/drawing/2015/06/chart">
            <c:ext xmlns:c16="http://schemas.microsoft.com/office/drawing/2014/chart" uri="{C3380CC4-5D6E-409C-BE32-E72D297353CC}">
              <c16:uniqueId val="{0000000D-7551-4313-B888-4DDE83BA8A1A}"/>
            </c:ext>
          </c:extLst>
        </c:ser>
        <c:ser>
          <c:idx val="4"/>
          <c:order val="4"/>
          <c:tx>
            <c:strRef>
              <c:f>Sheet1!$F$2</c:f>
              <c:strCache>
                <c:ptCount val="1"/>
                <c:pt idx="0">
                  <c:v>4</c:v>
                </c:pt>
              </c:strCache>
            </c:strRef>
          </c:tx>
          <c:spPr>
            <a:solidFill>
              <a:schemeClr val="accent6">
                <a:lumMod val="40000"/>
                <a:lumOff val="60000"/>
              </a:schemeClr>
            </a:solidFill>
            <a:ln>
              <a:noFill/>
            </a:ln>
            <a:effectLst/>
            <a:sp3d/>
          </c:spPr>
          <c:invertIfNegative val="0"/>
          <c:dLbls>
            <c:dLbl>
              <c:idx val="4"/>
              <c:layout>
                <c:manualLayout>
                  <c:x val="-7.2463768115942915E-3"/>
                  <c:y val="-1.459321247855257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E-7551-4313-B888-4DDE83BA8A1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Sheet1!$F$3:$F$8</c:f>
              <c:numCache>
                <c:formatCode>General</c:formatCode>
                <c:ptCount val="6"/>
                <c:pt idx="0">
                  <c:v>1</c:v>
                </c:pt>
                <c:pt idx="1">
                  <c:v>4</c:v>
                </c:pt>
                <c:pt idx="2">
                  <c:v>1</c:v>
                </c:pt>
                <c:pt idx="3">
                  <c:v>0</c:v>
                </c:pt>
                <c:pt idx="4">
                  <c:v>0</c:v>
                </c:pt>
                <c:pt idx="5">
                  <c:v>1</c:v>
                </c:pt>
              </c:numCache>
            </c:numRef>
          </c:val>
          <c:extLst xmlns:c16r2="http://schemas.microsoft.com/office/drawing/2015/06/chart">
            <c:ext xmlns:c16="http://schemas.microsoft.com/office/drawing/2014/chart" uri="{C3380CC4-5D6E-409C-BE32-E72D297353CC}">
              <c16:uniqueId val="{0000000F-7551-4313-B888-4DDE83BA8A1A}"/>
            </c:ext>
          </c:extLst>
        </c:ser>
        <c:ser>
          <c:idx val="5"/>
          <c:order val="5"/>
          <c:tx>
            <c:strRef>
              <c:f>Sheet1!$G$2</c:f>
              <c:strCache>
                <c:ptCount val="1"/>
                <c:pt idx="0">
                  <c:v>5</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Sheet1!$G$3:$G$8</c:f>
              <c:numCache>
                <c:formatCode>General</c:formatCode>
                <c:ptCount val="6"/>
                <c:pt idx="0">
                  <c:v>846</c:v>
                </c:pt>
                <c:pt idx="1">
                  <c:v>823</c:v>
                </c:pt>
                <c:pt idx="2">
                  <c:v>519</c:v>
                </c:pt>
                <c:pt idx="3">
                  <c:v>494</c:v>
                </c:pt>
                <c:pt idx="4">
                  <c:v>203</c:v>
                </c:pt>
                <c:pt idx="5">
                  <c:v>691</c:v>
                </c:pt>
              </c:numCache>
            </c:numRef>
          </c:val>
          <c:extLst xmlns:c16r2="http://schemas.microsoft.com/office/drawing/2015/06/chart">
            <c:ext xmlns:c16="http://schemas.microsoft.com/office/drawing/2014/chart" uri="{C3380CC4-5D6E-409C-BE32-E72D297353CC}">
              <c16:uniqueId val="{00000010-7551-4313-B888-4DDE83BA8A1A}"/>
            </c:ext>
          </c:extLst>
        </c:ser>
        <c:ser>
          <c:idx val="6"/>
          <c:order val="6"/>
          <c:tx>
            <c:strRef>
              <c:f>Sheet1!$H$2</c:f>
              <c:strCache>
                <c:ptCount val="1"/>
                <c:pt idx="0">
                  <c:v>6</c:v>
                </c:pt>
              </c:strCache>
            </c:strRef>
          </c:tx>
          <c:spPr>
            <a:solidFill>
              <a:schemeClr val="accent6">
                <a:tint val="48000"/>
              </a:schemeClr>
            </a:solidFill>
            <a:ln>
              <a:noFill/>
            </a:ln>
            <a:effectLst/>
            <a:sp3d/>
          </c:spPr>
          <c:invertIfNegative val="0"/>
          <c:dLbls>
            <c:dLbl>
              <c:idx val="3"/>
              <c:layout>
                <c:manualLayout>
                  <c:x val="9.6618357487922701E-3"/>
                  <c:y val="5.3507827627702014E-17"/>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1-7551-4313-B888-4DDE83BA8A1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Sheet1!$H$3:$H$8</c:f>
              <c:numCache>
                <c:formatCode>General</c:formatCode>
                <c:ptCount val="6"/>
                <c:pt idx="0">
                  <c:v>37</c:v>
                </c:pt>
                <c:pt idx="1">
                  <c:v>24</c:v>
                </c:pt>
                <c:pt idx="2">
                  <c:v>37</c:v>
                </c:pt>
                <c:pt idx="3">
                  <c:v>115</c:v>
                </c:pt>
                <c:pt idx="4">
                  <c:v>110</c:v>
                </c:pt>
                <c:pt idx="5">
                  <c:v>52</c:v>
                </c:pt>
              </c:numCache>
            </c:numRef>
          </c:val>
          <c:extLst xmlns:c16r2="http://schemas.microsoft.com/office/drawing/2015/06/chart">
            <c:ext xmlns:c16="http://schemas.microsoft.com/office/drawing/2014/chart" uri="{C3380CC4-5D6E-409C-BE32-E72D297353CC}">
              <c16:uniqueId val="{00000012-7551-4313-B888-4DDE83BA8A1A}"/>
            </c:ext>
          </c:extLst>
        </c:ser>
        <c:dLbls>
          <c:showLegendKey val="0"/>
          <c:showVal val="1"/>
          <c:showCatName val="0"/>
          <c:showSerName val="0"/>
          <c:showPercent val="0"/>
          <c:showBubbleSize val="0"/>
        </c:dLbls>
        <c:gapWidth val="150"/>
        <c:shape val="box"/>
        <c:axId val="2144330272"/>
        <c:axId val="2144329184"/>
        <c:axId val="1906557824"/>
      </c:bar3DChart>
      <c:catAx>
        <c:axId val="21443302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2144329184"/>
        <c:crosses val="autoZero"/>
        <c:auto val="1"/>
        <c:lblAlgn val="ctr"/>
        <c:lblOffset val="100"/>
        <c:noMultiLvlLbl val="0"/>
      </c:catAx>
      <c:valAx>
        <c:axId val="214432918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4330272"/>
        <c:crosses val="autoZero"/>
        <c:crossBetween val="between"/>
      </c:valAx>
      <c:serAx>
        <c:axId val="19065578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432918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a16="http://schemas.microsoft.com/office/drawing/2014/main" xmlns="" val="2280984329"/>
                    </a:ext>
                  </a:extLst>
                </a:gridCol>
                <a:gridCol w="1332290">
                  <a:extLst>
                    <a:ext uri="{9D8B030D-6E8A-4147-A177-3AD203B41FA5}">
                      <a16:colId xmlns:a16="http://schemas.microsoft.com/office/drawing/2014/main" xmlns="" val="2131263198"/>
                    </a:ext>
                  </a:extLst>
                </a:gridCol>
                <a:gridCol w="1141206">
                  <a:extLst>
                    <a:ext uri="{9D8B030D-6E8A-4147-A177-3AD203B41FA5}">
                      <a16:colId xmlns:a16="http://schemas.microsoft.com/office/drawing/2014/main" xmlns="" val="1097013496"/>
                    </a:ext>
                  </a:extLst>
                </a:gridCol>
                <a:gridCol w="1141206">
                  <a:extLst>
                    <a:ext uri="{9D8B030D-6E8A-4147-A177-3AD203B41FA5}">
                      <a16:colId xmlns:a16="http://schemas.microsoft.com/office/drawing/2014/main" xmlns="" val="2987665690"/>
                    </a:ext>
                  </a:extLst>
                </a:gridCol>
                <a:gridCol w="1141206">
                  <a:extLst>
                    <a:ext uri="{9D8B030D-6E8A-4147-A177-3AD203B41FA5}">
                      <a16:colId xmlns:a16="http://schemas.microsoft.com/office/drawing/2014/main" xmlns="" val="2828808762"/>
                    </a:ext>
                  </a:extLst>
                </a:gridCol>
                <a:gridCol w="1141206">
                  <a:extLst>
                    <a:ext uri="{9D8B030D-6E8A-4147-A177-3AD203B41FA5}">
                      <a16:colId xmlns:a16="http://schemas.microsoft.com/office/drawing/2014/main" xmlns="" val="204906864"/>
                    </a:ext>
                  </a:extLst>
                </a:gridCol>
                <a:gridCol w="1141206">
                  <a:extLst>
                    <a:ext uri="{9D8B030D-6E8A-4147-A177-3AD203B41FA5}">
                      <a16:colId xmlns:a16="http://schemas.microsoft.com/office/drawing/2014/main" xmlns="" val="1984915671"/>
                    </a:ext>
                  </a:extLst>
                </a:gridCol>
                <a:gridCol w="1141206">
                  <a:extLst>
                    <a:ext uri="{9D8B030D-6E8A-4147-A177-3AD203B41FA5}">
                      <a16:colId xmlns:a16="http://schemas.microsoft.com/office/drawing/2014/main" xmlns="" val="1162398049"/>
                    </a:ext>
                  </a:extLst>
                </a:gridCol>
                <a:gridCol w="1141206">
                  <a:extLst>
                    <a:ext uri="{9D8B030D-6E8A-4147-A177-3AD203B41FA5}">
                      <a16:colId xmlns:a16="http://schemas.microsoft.com/office/drawing/2014/main" xmlns=""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#eType0</a:t>
                      </a:r>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#eType6</a:t>
                      </a:r>
                    </a:p>
                  </a:txBody>
                  <a:tcPr anchor="ctr"/>
                </a:tc>
                <a:extLst>
                  <a:ext uri="{0D108BD9-81ED-4DB2-BD59-A6C34878D82A}">
                    <a16:rowId xmlns:a16="http://schemas.microsoft.com/office/drawing/2014/main" xmlns=""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xmlns=""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a16="http://schemas.microsoft.com/office/drawing/2014/main" xmlns=""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xmlns=""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a16="http://schemas.microsoft.com/office/drawing/2014/main" xmlns=""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a16="http://schemas.microsoft.com/office/drawing/2014/main" xmlns=""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a16="http://schemas.microsoft.com/office/drawing/2014/main" xmlns=""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54126126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rot="18972788">
            <a:off x="9123359" y="4584836"/>
            <a:ext cx="931653" cy="338554"/>
          </a:xfrm>
          <a:prstGeom prst="rect">
            <a:avLst/>
          </a:prstGeom>
          <a:noFill/>
        </p:spPr>
        <p:txBody>
          <a:bodyPr wrap="square" rtlCol="0">
            <a:spAutoFit/>
          </a:bodyPr>
          <a:lstStyle/>
          <a:p>
            <a:r>
              <a:rPr lang="en-IN" sz="1600" dirty="0"/>
              <a:t>eType</a:t>
            </a:r>
            <a:endParaRPr lang="en-GB" sz="1050" dirty="0"/>
          </a:p>
        </p:txBody>
      </p:sp>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xmlns=""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xmlns=""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xmlns=""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xmlns=""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xmlns=""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a:t>Progress till now</a:t>
            </a:r>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normAutofit fontScale="70000" lnSpcReduction="20000"/>
          </a:bodyPr>
          <a:lstStyle/>
          <a:p>
            <a:r>
              <a:rPr lang="en-US" dirty="0"/>
              <a:t>3 seeds from Procurement channel were extracted: 6 out of all networks created looked like potential hacker groups</a:t>
            </a:r>
          </a:p>
          <a:p>
            <a:r>
              <a:rPr lang="en-US" dirty="0"/>
              <a:t>The travel history of these 6 networks were found: 3 lists created</a:t>
            </a:r>
          </a:p>
          <a:p>
            <a:r>
              <a:rPr lang="en-US" dirty="0"/>
              <a:t>With Tableau, clusters from Travel Channel of the Big Data were extracted for each Target Location</a:t>
            </a:r>
          </a:p>
          <a:p>
            <a:r>
              <a:rPr lang="en-US" dirty="0"/>
              <a:t>Comparison was made between the Tableau travel clusters and the three lists made from the 6 networks (for the Procurement Channel seeds)</a:t>
            </a:r>
          </a:p>
          <a:p>
            <a:r>
              <a:rPr lang="en-US" dirty="0"/>
              <a:t>3 nodes were common between the two out of which 2 nodes resembled the Template patterns</a:t>
            </a:r>
          </a:p>
          <a:p>
            <a:r>
              <a:rPr lang="en-US" dirty="0"/>
              <a:t>4 networks created with these 2 nodes: 2 extended and 2 reduced with a set of conditions. </a:t>
            </a:r>
          </a:p>
          <a:p>
            <a:r>
              <a:rPr lang="en-US" dirty="0"/>
              <a:t>Wasserstein distances calculated for all the networks: out of 4, 1 network looks promising</a:t>
            </a:r>
          </a:p>
          <a:p>
            <a:r>
              <a:rPr lang="en-US" dirty="0"/>
              <a:t>Need to do: Revise the communication channel for these networks to make it more similar to the Template.</a:t>
            </a:r>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xmlns=""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xmlns=""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xmlns=""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xmlns=""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xmlns=""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xmlns=""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xmlns=""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xmlns=""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xmlns=""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xmlns=""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xmlns=""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xmlns=""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xmlns=""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Out Degree</a:t>
            </a:r>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Out Degree</a:t>
            </a:r>
          </a:p>
        </p:txBody>
      </p:sp>
      <p:pic>
        <p:nvPicPr>
          <p:cNvPr id="4" name="Picture 3"/>
          <p:cNvPicPr>
            <a:picLocks noChangeAspect="1"/>
          </p:cNvPicPr>
          <p:nvPr/>
        </p:nvPicPr>
        <p:blipFill>
          <a:blip r:embed="rId2"/>
          <a:stretch>
            <a:fillRect/>
          </a:stretch>
        </p:blipFill>
        <p:spPr>
          <a:xfrm>
            <a:off x="4852391" y="1495065"/>
            <a:ext cx="2347673" cy="2328791"/>
          </a:xfrm>
          <a:prstGeom prst="rect">
            <a:avLst/>
          </a:prstGeom>
        </p:spPr>
      </p:pic>
      <p:sp>
        <p:nvSpPr>
          <p:cNvPr id="7" name="TextBox 6"/>
          <p:cNvSpPr txBox="1"/>
          <p:nvPr/>
        </p:nvSpPr>
        <p:spPr>
          <a:xfrm>
            <a:off x="5478449" y="3947989"/>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pic>
        <p:nvPicPr>
          <p:cNvPr id="15" name="Picture 14"/>
          <p:cNvPicPr>
            <a:picLocks noChangeAspect="1"/>
          </p:cNvPicPr>
          <p:nvPr/>
        </p:nvPicPr>
        <p:blipFill>
          <a:blip r:embed="rId7"/>
          <a:stretch>
            <a:fillRect/>
          </a:stretch>
        </p:blipFill>
        <p:spPr>
          <a:xfrm>
            <a:off x="5063533" y="4557691"/>
            <a:ext cx="1849826" cy="1839462"/>
          </a:xfrm>
          <a:prstGeom prst="rect">
            <a:avLst/>
          </a:prstGeom>
        </p:spPr>
      </p:pic>
      <p:sp>
        <p:nvSpPr>
          <p:cNvPr id="19" name="TextBox 18"/>
          <p:cNvSpPr txBox="1"/>
          <p:nvPr/>
        </p:nvSpPr>
        <p:spPr>
          <a:xfrm>
            <a:off x="5587041" y="6268191"/>
            <a:ext cx="770627" cy="369332"/>
          </a:xfrm>
          <a:prstGeom prst="rect">
            <a:avLst/>
          </a:prstGeom>
          <a:noFill/>
        </p:spPr>
        <p:txBody>
          <a:bodyPr wrap="square" rtlCol="0">
            <a:spAutoFit/>
          </a:bodyPr>
          <a:lstStyle/>
          <a:p>
            <a:r>
              <a:rPr lang="en-IN" dirty="0"/>
              <a:t>Q1G2</a:t>
            </a:r>
            <a:endParaRPr lang="en-GB" dirty="0"/>
          </a:p>
        </p:txBody>
      </p:sp>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Betweenness</a:t>
            </a:r>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Betweenness</a:t>
            </a:r>
          </a:p>
        </p:txBody>
      </p:sp>
      <p:sp>
        <p:nvSpPr>
          <p:cNvPr id="7" name="TextBox 6"/>
          <p:cNvSpPr txBox="1"/>
          <p:nvPr/>
        </p:nvSpPr>
        <p:spPr>
          <a:xfrm>
            <a:off x="5548222" y="3578657"/>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a:t>Q3G2</a:t>
            </a:r>
            <a:endParaRPr lang="en-GB" dirty="0"/>
          </a:p>
        </p:txBody>
      </p:sp>
      <p:pic>
        <p:nvPicPr>
          <p:cNvPr id="15" name="Picture 14"/>
          <p:cNvPicPr>
            <a:picLocks noChangeAspect="1"/>
          </p:cNvPicPr>
          <p:nvPr/>
        </p:nvPicPr>
        <p:blipFill>
          <a:blip r:embed="rId2"/>
          <a:stretch>
            <a:fillRect/>
          </a:stretch>
        </p:blipFill>
        <p:spPr>
          <a:xfrm>
            <a:off x="4829394" y="1528999"/>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
        <p:nvSpPr>
          <p:cNvPr id="13" name="TextBox 12"/>
          <p:cNvSpPr txBox="1"/>
          <p:nvPr/>
        </p:nvSpPr>
        <p:spPr>
          <a:xfrm>
            <a:off x="5771268" y="6309974"/>
            <a:ext cx="508959" cy="369332"/>
          </a:xfrm>
          <a:prstGeom prst="rect">
            <a:avLst/>
          </a:prstGeom>
          <a:noFill/>
        </p:spPr>
        <p:txBody>
          <a:bodyPr wrap="square" rtlCol="0">
            <a:spAutoFit/>
          </a:bodyPr>
          <a:lstStyle/>
          <a:p>
            <a:r>
              <a:rPr lang="en-IN" dirty="0"/>
              <a:t>G2</a:t>
            </a:r>
            <a:endParaRPr lang="en-GB" dirty="0"/>
          </a:p>
        </p:txBody>
      </p:sp>
      <p:pic>
        <p:nvPicPr>
          <p:cNvPr id="17" name="Picture 16"/>
          <p:cNvPicPr>
            <a:picLocks noChangeAspect="1"/>
          </p:cNvPicPr>
          <p:nvPr/>
        </p:nvPicPr>
        <p:blipFill>
          <a:blip r:embed="rId7"/>
          <a:stretch>
            <a:fillRect/>
          </a:stretch>
        </p:blipFill>
        <p:spPr>
          <a:xfrm>
            <a:off x="4829394" y="4207801"/>
            <a:ext cx="2435140" cy="21694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Eigen Centrality</a:t>
            </a:r>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a:t>G1</a:t>
            </a:r>
            <a:endParaRPr lang="en-GB" dirty="0"/>
          </a:p>
        </p:txBody>
      </p:sp>
      <p:sp>
        <p:nvSpPr>
          <p:cNvPr id="9" name="TextBox 8"/>
          <p:cNvSpPr txBox="1"/>
          <p:nvPr/>
        </p:nvSpPr>
        <p:spPr>
          <a:xfrm>
            <a:off x="5554516" y="3141751"/>
            <a:ext cx="508959" cy="369332"/>
          </a:xfrm>
          <a:prstGeom prst="rect">
            <a:avLst/>
          </a:prstGeom>
          <a:noFill/>
        </p:spPr>
        <p:txBody>
          <a:bodyPr wrap="square" rtlCol="0">
            <a:spAutoFit/>
          </a:bodyPr>
          <a:lstStyle/>
          <a:p>
            <a:r>
              <a:rPr lang="en-IN" dirty="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97479"/>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Eigen Centrality</a:t>
            </a:r>
          </a:p>
        </p:txBody>
      </p:sp>
      <p:sp>
        <p:nvSpPr>
          <p:cNvPr id="7" name="TextBox 6"/>
          <p:cNvSpPr txBox="1"/>
          <p:nvPr/>
        </p:nvSpPr>
        <p:spPr>
          <a:xfrm>
            <a:off x="5413258" y="376332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a:t>Q3G2</a:t>
            </a:r>
            <a:endParaRPr lang="en-GB" dirty="0"/>
          </a:p>
        </p:txBody>
      </p:sp>
      <p:pic>
        <p:nvPicPr>
          <p:cNvPr id="13" name="Picture 12"/>
          <p:cNvPicPr>
            <a:picLocks noChangeAspect="1"/>
          </p:cNvPicPr>
          <p:nvPr/>
        </p:nvPicPr>
        <p:blipFill>
          <a:blip r:embed="rId2"/>
          <a:stretch>
            <a:fillRect/>
          </a:stretch>
        </p:blipFill>
        <p:spPr>
          <a:xfrm>
            <a:off x="4918830" y="1604513"/>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
        <p:nvSpPr>
          <p:cNvPr id="15" name="TextBox 14"/>
          <p:cNvSpPr txBox="1"/>
          <p:nvPr/>
        </p:nvSpPr>
        <p:spPr>
          <a:xfrm>
            <a:off x="5657557" y="6083505"/>
            <a:ext cx="508959" cy="369332"/>
          </a:xfrm>
          <a:prstGeom prst="rect">
            <a:avLst/>
          </a:prstGeom>
          <a:noFill/>
        </p:spPr>
        <p:txBody>
          <a:bodyPr wrap="square" rtlCol="0">
            <a:spAutoFit/>
          </a:bodyPr>
          <a:lstStyle/>
          <a:p>
            <a:r>
              <a:rPr lang="en-IN" dirty="0"/>
              <a:t>G2</a:t>
            </a:r>
            <a:endParaRPr lang="en-GB" dirty="0"/>
          </a:p>
        </p:txBody>
      </p:sp>
      <p:pic>
        <p:nvPicPr>
          <p:cNvPr id="18" name="Picture 17"/>
          <p:cNvPicPr>
            <a:picLocks noChangeAspect="1"/>
          </p:cNvPicPr>
          <p:nvPr/>
        </p:nvPicPr>
        <p:blipFill>
          <a:blip r:embed="rId7"/>
          <a:stretch>
            <a:fillRect/>
          </a:stretch>
        </p:blipFill>
        <p:spPr>
          <a:xfrm>
            <a:off x="4918830" y="4339233"/>
            <a:ext cx="1826496" cy="1760952"/>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Rectangle 3"/>
          <p:cNvSpPr/>
          <p:nvPr/>
        </p:nvSpPr>
        <p:spPr>
          <a:xfrm>
            <a:off x="1716657" y="2544792"/>
            <a:ext cx="241539" cy="138023"/>
          </a:xfrm>
          <a:prstGeom prst="rect">
            <a:avLst/>
          </a:prstGeom>
          <a:solidFill>
            <a:srgbClr val="001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716657" y="2872596"/>
            <a:ext cx="241539" cy="1293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716657" y="3243532"/>
            <a:ext cx="241539" cy="12077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716657" y="3597215"/>
            <a:ext cx="241539" cy="138023"/>
          </a:xfrm>
          <a:prstGeom prst="rect">
            <a:avLst/>
          </a:prstGeom>
          <a:solidFill>
            <a:srgbClr val="00DE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2070340" y="2459914"/>
            <a:ext cx="1147314" cy="307777"/>
          </a:xfrm>
          <a:prstGeom prst="rect">
            <a:avLst/>
          </a:prstGeom>
          <a:noFill/>
        </p:spPr>
        <p:txBody>
          <a:bodyPr wrap="square" rtlCol="0">
            <a:spAutoFit/>
          </a:bodyPr>
          <a:lstStyle/>
          <a:p>
            <a:r>
              <a:rPr lang="en-IN" sz="1400" dirty="0" smtClean="0"/>
              <a:t>Person</a:t>
            </a:r>
            <a:endParaRPr lang="en-GB" sz="1400" dirty="0"/>
          </a:p>
        </p:txBody>
      </p:sp>
      <p:sp>
        <p:nvSpPr>
          <p:cNvPr id="13" name="TextBox 12"/>
          <p:cNvSpPr txBox="1"/>
          <p:nvPr/>
        </p:nvSpPr>
        <p:spPr>
          <a:xfrm>
            <a:off x="2048774" y="2804971"/>
            <a:ext cx="3187459" cy="307777"/>
          </a:xfrm>
          <a:prstGeom prst="rect">
            <a:avLst/>
          </a:prstGeom>
          <a:noFill/>
        </p:spPr>
        <p:txBody>
          <a:bodyPr wrap="square" rtlCol="0">
            <a:spAutoFit/>
          </a:bodyPr>
          <a:lstStyle/>
          <a:p>
            <a:r>
              <a:rPr lang="en-IN" sz="1400" dirty="0" smtClean="0"/>
              <a:t>Financial Category &amp; Document</a:t>
            </a:r>
            <a:endParaRPr lang="en-GB" sz="1400" dirty="0"/>
          </a:p>
        </p:txBody>
      </p:sp>
      <p:sp>
        <p:nvSpPr>
          <p:cNvPr id="14" name="TextBox 13"/>
          <p:cNvSpPr txBox="1"/>
          <p:nvPr/>
        </p:nvSpPr>
        <p:spPr>
          <a:xfrm>
            <a:off x="2070340" y="3150028"/>
            <a:ext cx="1147314" cy="307777"/>
          </a:xfrm>
          <a:prstGeom prst="rect">
            <a:avLst/>
          </a:prstGeom>
          <a:noFill/>
        </p:spPr>
        <p:txBody>
          <a:bodyPr wrap="square" rtlCol="0">
            <a:spAutoFit/>
          </a:bodyPr>
          <a:lstStyle/>
          <a:p>
            <a:r>
              <a:rPr lang="en-IN" sz="1400" dirty="0" smtClean="0"/>
              <a:t>Item</a:t>
            </a:r>
            <a:endParaRPr lang="en-GB" sz="1400" dirty="0"/>
          </a:p>
        </p:txBody>
      </p:sp>
      <p:sp>
        <p:nvSpPr>
          <p:cNvPr id="15" name="TextBox 14"/>
          <p:cNvSpPr txBox="1"/>
          <p:nvPr/>
        </p:nvSpPr>
        <p:spPr>
          <a:xfrm>
            <a:off x="2070340" y="3505098"/>
            <a:ext cx="1147314" cy="307777"/>
          </a:xfrm>
          <a:prstGeom prst="rect">
            <a:avLst/>
          </a:prstGeom>
          <a:noFill/>
        </p:spPr>
        <p:txBody>
          <a:bodyPr wrap="square" rtlCol="0">
            <a:spAutoFit/>
          </a:bodyPr>
          <a:lstStyle/>
          <a:p>
            <a:r>
              <a:rPr lang="en-IN" sz="1400" dirty="0" smtClean="0"/>
              <a:t>Country</a:t>
            </a:r>
            <a:endParaRPr lang="en-GB" sz="1400" dirty="0"/>
          </a:p>
        </p:txBody>
      </p:sp>
    </p:spTree>
    <p:extLst>
      <p:ext uri="{BB962C8B-B14F-4D97-AF65-F5344CB8AC3E}">
        <p14:creationId xmlns:p14="http://schemas.microsoft.com/office/powerpoint/2010/main" val="168582487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Rank</a:t>
            </a: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xmlns="" val="20000"/>
                    </a:ext>
                  </a:extLst>
                </a:gridCol>
                <a:gridCol w="2104846">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xmlns=""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xmlns=""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xmlns=""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5373</TotalTime>
  <Words>6100</Words>
  <Application>Microsoft Office PowerPoint</Application>
  <PresentationFormat>Widescreen</PresentationFormat>
  <Paragraphs>1426</Paragraphs>
  <Slides>224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224</vt:i4>
      </vt:variant>
    </vt:vector>
  </HeadingPairs>
  <TitlesOfParts>
    <vt:vector size="231"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PowerPoint Presentation</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423</cp:revision>
  <dcterms:created xsi:type="dcterms:W3CDTF">2020-04-21T09:35:12Z</dcterms:created>
  <dcterms:modified xsi:type="dcterms:W3CDTF">2020-07-13T19:18:55Z</dcterms:modified>
</cp:coreProperties>
</file>